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83" r:id="rId7"/>
    <p:sldId id="271" r:id="rId8"/>
    <p:sldId id="279" r:id="rId9"/>
    <p:sldId id="278" r:id="rId10"/>
    <p:sldId id="272" r:id="rId11"/>
    <p:sldId id="277" r:id="rId12"/>
    <p:sldId id="276" r:id="rId13"/>
    <p:sldId id="263" r:id="rId14"/>
    <p:sldId id="269" r:id="rId15"/>
    <p:sldId id="280" r:id="rId16"/>
    <p:sldId id="281" r:id="rId17"/>
    <p:sldId id="270" r:id="rId18"/>
    <p:sldId id="273" r:id="rId19"/>
    <p:sldId id="274" r:id="rId20"/>
    <p:sldId id="275" r:id="rId21"/>
    <p:sldId id="264" r:id="rId22"/>
    <p:sldId id="265" r:id="rId23"/>
    <p:sldId id="266" r:id="rId24"/>
    <p:sldId id="267" r:id="rId25"/>
    <p:sldId id="268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ê Chí Công" initials="LCC" lastIdx="1" clrIdx="0">
    <p:extLst>
      <p:ext uri="{19B8F6BF-5375-455C-9EA6-DF929625EA0E}">
        <p15:presenceInfo xmlns:p15="http://schemas.microsoft.com/office/powerpoint/2012/main" userId="Lê Chí Cô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64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32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5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307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39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3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1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0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7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2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0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9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4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48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453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ublicdomainpictures.net/view-image.php?image=53886" TargetMode="External"/><Relationship Id="rId13" Type="http://schemas.openxmlformats.org/officeDocument/2006/relationships/image" Target="../media/image28.JPG"/><Relationship Id="rId18" Type="http://schemas.openxmlformats.org/officeDocument/2006/relationships/hyperlink" Target="http://willfulcaboose.wordpress.com/2011/02/22/happy-pegula-day/balloons-in-sky/" TargetMode="External"/><Relationship Id="rId26" Type="http://schemas.openxmlformats.org/officeDocument/2006/relationships/hyperlink" Target="http://yogilimon.deviantart.com/art/ice-cream-211939959" TargetMode="External"/><Relationship Id="rId3" Type="http://schemas.openxmlformats.org/officeDocument/2006/relationships/image" Target="../media/image23.jpg"/><Relationship Id="rId21" Type="http://schemas.openxmlformats.org/officeDocument/2006/relationships/image" Target="../media/image32.jpg"/><Relationship Id="rId7" Type="http://schemas.openxmlformats.org/officeDocument/2006/relationships/image" Target="../media/image25.jpg"/><Relationship Id="rId12" Type="http://schemas.openxmlformats.org/officeDocument/2006/relationships/hyperlink" Target="http://en.wikipedia.org/wiki/File:Colorful_Photo_of_Vegetables.png" TargetMode="External"/><Relationship Id="rId17" Type="http://schemas.openxmlformats.org/officeDocument/2006/relationships/image" Target="../media/image30.jpg"/><Relationship Id="rId25" Type="http://schemas.openxmlformats.org/officeDocument/2006/relationships/image" Target="../media/image34.jpg"/><Relationship Id="rId2" Type="http://schemas.openxmlformats.org/officeDocument/2006/relationships/image" Target="../media/image22.png"/><Relationship Id="rId16" Type="http://schemas.openxmlformats.org/officeDocument/2006/relationships/hyperlink" Target="http://mindfulperceptron.blogspot.com/2011/05/ocean-of-love.html" TargetMode="External"/><Relationship Id="rId20" Type="http://schemas.openxmlformats.org/officeDocument/2006/relationships/hyperlink" Target="http://lisari.blogspot.com/2011_04_01_archiv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en.wikipedia.org/wiki/File:Discus_fish.jpg" TargetMode="External"/><Relationship Id="rId11" Type="http://schemas.openxmlformats.org/officeDocument/2006/relationships/image" Target="../media/image27.png"/><Relationship Id="rId24" Type="http://schemas.openxmlformats.org/officeDocument/2006/relationships/hyperlink" Target="http://commons.wikimedia.org/wiki/File:Celebration_of_Light_Brazil_2012_09.JPG" TargetMode="External"/><Relationship Id="rId5" Type="http://schemas.openxmlformats.org/officeDocument/2006/relationships/image" Target="../media/image24.jpg"/><Relationship Id="rId15" Type="http://schemas.openxmlformats.org/officeDocument/2006/relationships/image" Target="../media/image29.jpg"/><Relationship Id="rId23" Type="http://schemas.openxmlformats.org/officeDocument/2006/relationships/image" Target="../media/image33.JPG"/><Relationship Id="rId10" Type="http://schemas.openxmlformats.org/officeDocument/2006/relationships/hyperlink" Target="http://commons.wikimedia.org/wiki/File:Soccer_goalkeeper.jpg" TargetMode="External"/><Relationship Id="rId19" Type="http://schemas.openxmlformats.org/officeDocument/2006/relationships/image" Target="../media/image31.jpg"/><Relationship Id="rId4" Type="http://schemas.openxmlformats.org/officeDocument/2006/relationships/hyperlink" Target="http://zoomgraf.blogspot.com/2012/04/gatitos-tiernoscatsimagenes.html" TargetMode="External"/><Relationship Id="rId9" Type="http://schemas.openxmlformats.org/officeDocument/2006/relationships/image" Target="../media/image26.jpg"/><Relationship Id="rId14" Type="http://schemas.openxmlformats.org/officeDocument/2006/relationships/hyperlink" Target="https://en.wikipedia.org/wiki/File:Spring_Flowers.JPG" TargetMode="External"/><Relationship Id="rId22" Type="http://schemas.openxmlformats.org/officeDocument/2006/relationships/hyperlink" Target="http://www.flickr.com/photos/chidorian/2295547909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AA09A-E223-44C7-A07A-64841E6F5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84558"/>
            <a:ext cx="10572000" cy="2374083"/>
          </a:xfrm>
        </p:spPr>
        <p:txBody>
          <a:bodyPr/>
          <a:lstStyle/>
          <a:p>
            <a:pPr algn="ctr"/>
            <a:r>
              <a:rPr lang="en-US" dirty="0"/>
              <a:t>Project Reporting</a:t>
            </a:r>
            <a:br>
              <a:rPr lang="en-US" dirty="0"/>
            </a:br>
            <a:r>
              <a:rPr lang="en-US" sz="8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RedConnect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BB6B5-E9AE-4607-88C1-6D45C3DA0C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7347" y="5180179"/>
            <a:ext cx="2763709" cy="434974"/>
          </a:xfrm>
        </p:spPr>
        <p:txBody>
          <a:bodyPr/>
          <a:lstStyle/>
          <a:p>
            <a:r>
              <a:rPr lang="en-US" dirty="0"/>
              <a:t>Members: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9C0DFB5-62E6-47E3-8E7F-7183200CA1C1}"/>
              </a:ext>
            </a:extLst>
          </p:cNvPr>
          <p:cNvSpPr txBox="1">
            <a:spLocks/>
          </p:cNvSpPr>
          <p:nvPr/>
        </p:nvSpPr>
        <p:spPr>
          <a:xfrm>
            <a:off x="4169328" y="5050172"/>
            <a:ext cx="3733101" cy="162326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Tran Nguyen Bao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Le Chi Cong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Nguyen </a:t>
            </a:r>
            <a:r>
              <a:rPr lang="en-US" sz="1200" b="1" dirty="0" err="1"/>
              <a:t>Huu</a:t>
            </a:r>
            <a:r>
              <a:rPr lang="en-US" sz="1200" b="1" dirty="0"/>
              <a:t> </a:t>
            </a:r>
            <a:r>
              <a:rPr lang="en-US" sz="1200" b="1" dirty="0" err="1"/>
              <a:t>Nhat</a:t>
            </a:r>
            <a:r>
              <a:rPr lang="en-US" sz="1200" b="1" dirty="0"/>
              <a:t> Tan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Hoang Anh Hien Thao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/>
              <a:t>Phan Van Vo</a:t>
            </a:r>
          </a:p>
        </p:txBody>
      </p:sp>
    </p:spTree>
    <p:extLst>
      <p:ext uri="{BB962C8B-B14F-4D97-AF65-F5344CB8AC3E}">
        <p14:creationId xmlns:p14="http://schemas.microsoft.com/office/powerpoint/2010/main" val="73661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285226" y="2298206"/>
            <a:ext cx="24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3. Design phases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96F557-8803-49F5-8C50-A1926F3F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8A3453-75C1-4986-8BDF-4E2C507A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489" y="5213938"/>
            <a:ext cx="2114550" cy="1419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4DBAE3-E503-4C63-8C22-4300B3F3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524" y="5785437"/>
            <a:ext cx="2190750" cy="847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6C2DE5-BAB8-498D-BCD6-C8831CE82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014" y="3252642"/>
            <a:ext cx="2105025" cy="1704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695706-4A90-4EB3-B815-6044AD4C3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999" y="2148597"/>
            <a:ext cx="2200275" cy="1695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031835-084E-4292-92C2-8BC7C03E2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351" y="4957617"/>
            <a:ext cx="2114550" cy="1704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68C29E-C0B2-4467-9846-370B624E87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226" y="4934092"/>
            <a:ext cx="2200275" cy="8001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D81C27-2358-4DC5-9528-6CF767145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524" y="4232678"/>
            <a:ext cx="2105025" cy="1238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F5B994C-28C5-41A4-AFD2-6954A69CAF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1323" y="2042967"/>
            <a:ext cx="2200275" cy="2419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A43409-8C4E-4B9B-B04B-4BE29CBBD1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7964" y="2024772"/>
            <a:ext cx="2114550" cy="971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5C871A-B63C-4934-99AA-306EBC972B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226" y="3429000"/>
            <a:ext cx="2200275" cy="1066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331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411061" y="2209888"/>
            <a:ext cx="10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4. Sample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147270" y="2579220"/>
            <a:ext cx="380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Signup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915D-F1FF-47DA-8248-82EEA41B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4456EC-169D-4619-8623-ED694631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67" y="2020675"/>
            <a:ext cx="9272631" cy="472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4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411061" y="2209888"/>
            <a:ext cx="10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4. Sample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147270" y="2579220"/>
            <a:ext cx="380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 Login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915D-F1FF-47DA-8248-82EEA41B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2B370-3D03-409C-9F2B-CD908B7FD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829" y="2209888"/>
            <a:ext cx="8609901" cy="43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411061" y="2209888"/>
            <a:ext cx="10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4. Sample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915D-F1FF-47DA-8248-82EEA41B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5BF2A-F0F2-40D9-A038-0DCF7A06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65" y="2394554"/>
            <a:ext cx="8375009" cy="4255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D9F340-E8B9-4A50-B923-135673ADE09C}"/>
              </a:ext>
            </a:extLst>
          </p:cNvPr>
          <p:cNvSpPr txBox="1"/>
          <p:nvPr/>
        </p:nvSpPr>
        <p:spPr>
          <a:xfrm>
            <a:off x="333226" y="2799127"/>
            <a:ext cx="49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Homepage 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70138-0AF4-4D85-A32F-056D3B7E47F6}"/>
              </a:ext>
            </a:extLst>
          </p:cNvPr>
          <p:cNvSpPr txBox="1"/>
          <p:nvPr/>
        </p:nvSpPr>
        <p:spPr>
          <a:xfrm>
            <a:off x="-151003" y="3371470"/>
            <a:ext cx="481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From Home, we able</a:t>
            </a:r>
          </a:p>
          <a:p>
            <a:pPr lvl="1"/>
            <a:r>
              <a:rPr lang="en-US" dirty="0"/>
              <a:t>     to reach: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A07CF-D625-4A7F-A653-53EE86D7DD6F}"/>
              </a:ext>
            </a:extLst>
          </p:cNvPr>
          <p:cNvSpPr txBox="1"/>
          <p:nvPr/>
        </p:nvSpPr>
        <p:spPr>
          <a:xfrm>
            <a:off x="333226" y="3876083"/>
            <a:ext cx="3190150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Groups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Personal Profile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Log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D5701-10C6-4C5A-BB83-82BACA5C99A3}"/>
              </a:ext>
            </a:extLst>
          </p:cNvPr>
          <p:cNvSpPr txBox="1"/>
          <p:nvPr/>
        </p:nvSpPr>
        <p:spPr>
          <a:xfrm>
            <a:off x="-151003" y="5993266"/>
            <a:ext cx="481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At Homepage, we can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55340-17C4-44DA-B0EF-1541628C05D6}"/>
              </a:ext>
            </a:extLst>
          </p:cNvPr>
          <p:cNvSpPr txBox="1"/>
          <p:nvPr/>
        </p:nvSpPr>
        <p:spPr>
          <a:xfrm>
            <a:off x="333226" y="6275027"/>
            <a:ext cx="3190150" cy="4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Group</a:t>
            </a:r>
          </a:p>
        </p:txBody>
      </p:sp>
    </p:spTree>
    <p:extLst>
      <p:ext uri="{BB962C8B-B14F-4D97-AF65-F5344CB8AC3E}">
        <p14:creationId xmlns:p14="http://schemas.microsoft.com/office/powerpoint/2010/main" val="222066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411061" y="2209888"/>
            <a:ext cx="10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4. Sample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331828" y="2831619"/>
            <a:ext cx="380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 Group home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915D-F1FF-47DA-8248-82EEA41B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8CC8FD-044E-4C5C-AD06-3A37F395B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828" y="2397040"/>
            <a:ext cx="8593122" cy="4350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D67620-1FA6-469A-8D71-DFEEBD980672}"/>
              </a:ext>
            </a:extLst>
          </p:cNvPr>
          <p:cNvSpPr txBox="1"/>
          <p:nvPr/>
        </p:nvSpPr>
        <p:spPr>
          <a:xfrm>
            <a:off x="-300761" y="3077677"/>
            <a:ext cx="372005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Group Manager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80844-D979-4566-B01C-3208C14C368E}"/>
              </a:ext>
            </a:extLst>
          </p:cNvPr>
          <p:cNvSpPr txBox="1"/>
          <p:nvPr/>
        </p:nvSpPr>
        <p:spPr>
          <a:xfrm>
            <a:off x="-300760" y="4253448"/>
            <a:ext cx="3720055" cy="627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Add Member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589255-41F0-4B3B-AB90-307DFCB77C2D}"/>
              </a:ext>
            </a:extLst>
          </p:cNvPr>
          <p:cNvSpPr txBox="1"/>
          <p:nvPr/>
        </p:nvSpPr>
        <p:spPr>
          <a:xfrm>
            <a:off x="-300761" y="5117284"/>
            <a:ext cx="3720055" cy="480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Group’s Member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91E9D291-DB3F-4B53-820B-15BF13D376CE}"/>
              </a:ext>
            </a:extLst>
          </p:cNvPr>
          <p:cNvSpPr/>
          <p:nvPr/>
        </p:nvSpPr>
        <p:spPr>
          <a:xfrm rot="16200000">
            <a:off x="10146351" y="2610293"/>
            <a:ext cx="514776" cy="3451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0EF1B3D9-BD82-4C28-9304-36DF301FF57F}"/>
              </a:ext>
            </a:extLst>
          </p:cNvPr>
          <p:cNvSpPr/>
          <p:nvPr/>
        </p:nvSpPr>
        <p:spPr>
          <a:xfrm rot="16200000">
            <a:off x="9212901" y="4338256"/>
            <a:ext cx="514776" cy="3451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E36A465F-8820-40EC-874A-6BF316D21DA4}"/>
              </a:ext>
            </a:extLst>
          </p:cNvPr>
          <p:cNvSpPr/>
          <p:nvPr/>
        </p:nvSpPr>
        <p:spPr>
          <a:xfrm rot="16200000">
            <a:off x="11124610" y="4271581"/>
            <a:ext cx="514776" cy="3451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51F3189-CAFE-47C9-8E3B-7956CA51B05B}"/>
              </a:ext>
            </a:extLst>
          </p:cNvPr>
          <p:cNvSpPr/>
          <p:nvPr/>
        </p:nvSpPr>
        <p:spPr>
          <a:xfrm rot="10800000">
            <a:off x="8782933" y="5759772"/>
            <a:ext cx="514776" cy="3451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BD15BB-D855-43C3-8509-DF44C2BF88CC}"/>
              </a:ext>
            </a:extLst>
          </p:cNvPr>
          <p:cNvSpPr txBox="1"/>
          <p:nvPr/>
        </p:nvSpPr>
        <p:spPr>
          <a:xfrm>
            <a:off x="-300761" y="3443056"/>
            <a:ext cx="372005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E56A6-EFEE-490C-88A1-8AD7B778D776}"/>
              </a:ext>
            </a:extLst>
          </p:cNvPr>
          <p:cNvSpPr txBox="1"/>
          <p:nvPr/>
        </p:nvSpPr>
        <p:spPr>
          <a:xfrm>
            <a:off x="-291127" y="3863828"/>
            <a:ext cx="372005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Show Group 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F9F81-22C9-47B1-A7BF-C30ECACD5201}"/>
              </a:ext>
            </a:extLst>
          </p:cNvPr>
          <p:cNvSpPr txBox="1"/>
          <p:nvPr/>
        </p:nvSpPr>
        <p:spPr>
          <a:xfrm>
            <a:off x="-281494" y="4730631"/>
            <a:ext cx="3720055" cy="4551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Friend list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E769EE-9480-40DE-B9EF-418BADC9CF63}"/>
              </a:ext>
            </a:extLst>
          </p:cNvPr>
          <p:cNvSpPr txBox="1"/>
          <p:nvPr/>
        </p:nvSpPr>
        <p:spPr>
          <a:xfrm>
            <a:off x="-281494" y="5538056"/>
            <a:ext cx="3720055" cy="16301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Choosing user button to add user to Group’s Member</a:t>
            </a:r>
          </a:p>
        </p:txBody>
      </p:sp>
    </p:spTree>
    <p:extLst>
      <p:ext uri="{BB962C8B-B14F-4D97-AF65-F5344CB8AC3E}">
        <p14:creationId xmlns:p14="http://schemas.microsoft.com/office/powerpoint/2010/main" val="2797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-0.04037 2.96296E-6 C -0.05847 2.96296E-6 -0.0806 0.01481 -0.0806 0.02685 L -0.0806 0.05393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-0.02253 2.96296E-6 C -0.03256 2.96296E-6 -0.04493 0.01666 -0.04493 0.03032 L -0.04493 0.06088 " pathEditMode="relative" rAng="0" ptsTypes="AAAA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 animBg="1"/>
      <p:bldP spid="15" grpId="1" animBg="1"/>
      <p:bldP spid="15" grpId="2" animBg="1"/>
      <p:bldP spid="16" grpId="0" animBg="1"/>
      <p:bldP spid="17" grpId="0" animBg="1"/>
      <p:bldP spid="18" grpId="0" animBg="1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411061" y="2209888"/>
            <a:ext cx="10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4. Sample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331828" y="2831619"/>
            <a:ext cx="380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 Group home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915D-F1FF-47DA-8248-82EEA41B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D67620-1FA6-469A-8D71-DFEEBD980672}"/>
              </a:ext>
            </a:extLst>
          </p:cNvPr>
          <p:cNvSpPr txBox="1"/>
          <p:nvPr/>
        </p:nvSpPr>
        <p:spPr>
          <a:xfrm>
            <a:off x="-300761" y="3077677"/>
            <a:ext cx="372005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Group Manager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BD15BB-D855-43C3-8509-DF44C2BF88CC}"/>
              </a:ext>
            </a:extLst>
          </p:cNvPr>
          <p:cNvSpPr txBox="1"/>
          <p:nvPr/>
        </p:nvSpPr>
        <p:spPr>
          <a:xfrm>
            <a:off x="-300761" y="3443056"/>
            <a:ext cx="372005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E56A6-EFEE-490C-88A1-8AD7B778D776}"/>
              </a:ext>
            </a:extLst>
          </p:cNvPr>
          <p:cNvSpPr txBox="1"/>
          <p:nvPr/>
        </p:nvSpPr>
        <p:spPr>
          <a:xfrm>
            <a:off x="-291127" y="3863828"/>
            <a:ext cx="372005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Show Group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BDBB9-B3A0-4C49-8FCD-E3CFE422E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294" y="2127369"/>
            <a:ext cx="8720674" cy="43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6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411061" y="2209888"/>
            <a:ext cx="10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4. Sample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331829" y="2831619"/>
            <a:ext cx="254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Create Group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915D-F1FF-47DA-8248-82EEA41B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3C385-04FB-4639-8A07-EA0CCA31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00" y="2209888"/>
            <a:ext cx="8497850" cy="43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82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411061" y="2209888"/>
            <a:ext cx="10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4. Sample layout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147270" y="2579220"/>
            <a:ext cx="380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Notification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915D-F1FF-47DA-8248-82EEA41B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6E0568-2259-4334-B908-685761142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105" y="2209888"/>
            <a:ext cx="8810625" cy="44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79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411061" y="2209888"/>
            <a:ext cx="10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4. Sample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147270" y="2579220"/>
            <a:ext cx="380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Chat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915D-F1FF-47DA-8248-82EEA41B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2F252-8215-49E1-8D0F-F754CC50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175" y="2134016"/>
            <a:ext cx="9103149" cy="4613404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FB545CE0-DB73-470D-976E-203199DE71C7}"/>
              </a:ext>
            </a:extLst>
          </p:cNvPr>
          <p:cNvSpPr/>
          <p:nvPr/>
        </p:nvSpPr>
        <p:spPr>
          <a:xfrm rot="16200000">
            <a:off x="5164776" y="2865630"/>
            <a:ext cx="514776" cy="3451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2514E9-51AF-4317-93F8-2E43C06EB15D}"/>
              </a:ext>
            </a:extLst>
          </p:cNvPr>
          <p:cNvSpPr/>
          <p:nvPr/>
        </p:nvSpPr>
        <p:spPr>
          <a:xfrm>
            <a:off x="6657975" y="4867275"/>
            <a:ext cx="523875" cy="27622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84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411061" y="2209888"/>
            <a:ext cx="10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4. Sample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147270" y="2579220"/>
            <a:ext cx="380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 Edit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915D-F1FF-47DA-8248-82EEA41B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1CA440-09F6-4C1A-97A4-3D134791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13" y="2142564"/>
            <a:ext cx="8923311" cy="4512832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6B7A277E-FDE3-4D6E-AFFC-38AE39B21037}"/>
              </a:ext>
            </a:extLst>
          </p:cNvPr>
          <p:cNvSpPr/>
          <p:nvPr/>
        </p:nvSpPr>
        <p:spPr>
          <a:xfrm rot="16200000">
            <a:off x="9963279" y="3624712"/>
            <a:ext cx="514776" cy="34516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CF0B-6F5E-47C9-B02B-BA29CEB6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45284"/>
            <a:ext cx="3342550" cy="872354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E129B-8263-4776-9F47-F93C235B28A7}"/>
              </a:ext>
            </a:extLst>
          </p:cNvPr>
          <p:cNvSpPr txBox="1"/>
          <p:nvPr/>
        </p:nvSpPr>
        <p:spPr>
          <a:xfrm>
            <a:off x="1786854" y="2751589"/>
            <a:ext cx="8816830" cy="2815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>
                <a:latin typeface="Book Antiqua" panose="02040602050305030304" pitchFamily="18" charset="0"/>
              </a:rPr>
              <a:t>THEME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>
                <a:latin typeface="Book Antiqua" panose="02040602050305030304" pitchFamily="18" charset="0"/>
              </a:rPr>
              <a:t>TOOLS AND FOUNDATION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>
                <a:latin typeface="Book Antiqua" panose="02040602050305030304" pitchFamily="18" charset="0"/>
              </a:rPr>
              <a:t> SYSTEM DESIGN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>
                <a:latin typeface="Book Antiqua" panose="02040602050305030304" pitchFamily="18" charset="0"/>
              </a:rPr>
              <a:t>APPRECIATION, MAINTENANCE AND IMPROVEMENT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>
                <a:latin typeface="Book Antiqua" panose="02040602050305030304" pitchFamily="18" charset="0"/>
              </a:rPr>
              <a:t>CONCLUSION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000" b="1" dirty="0">
                <a:latin typeface="Book Antiqua" panose="02040602050305030304" pitchFamily="18" charset="0"/>
              </a:rPr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1DB97-C18B-45D1-88B8-6DAC3CDF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6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411061" y="2209888"/>
            <a:ext cx="106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4. Sample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147270" y="2579220"/>
            <a:ext cx="380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Edit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915D-F1FF-47DA-8248-82EEA41B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4990C-EB78-48ED-BF98-77D9C9EC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54" y="2202552"/>
            <a:ext cx="8925576" cy="45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2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E0FB-08E7-4820-91D1-16BA21E6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Appreciation, maintenance and improvement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7D009-8C46-4FD2-8485-F0B3085D0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00FF"/>
                </a:highlight>
              </a:rPr>
              <a:t>1. Appreciation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5C2E1-086F-4532-98B3-F063F3DB01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Good!</a:t>
            </a:r>
          </a:p>
        </p:txBody>
      </p:sp>
    </p:spTree>
    <p:extLst>
      <p:ext uri="{BB962C8B-B14F-4D97-AF65-F5344CB8AC3E}">
        <p14:creationId xmlns:p14="http://schemas.microsoft.com/office/powerpoint/2010/main" val="2908757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E0FB-08E7-4820-91D1-16BA21E6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Appreciation, maintenance and improvement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7D009-8C46-4FD2-8485-F0B3085D0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190" y="4443681"/>
            <a:ext cx="5891636" cy="581326"/>
          </a:xfrm>
        </p:spPr>
        <p:txBody>
          <a:bodyPr/>
          <a:lstStyle/>
          <a:p>
            <a:r>
              <a:rPr lang="en-US" dirty="0">
                <a:highlight>
                  <a:srgbClr val="FF00FF"/>
                </a:highlight>
              </a:rPr>
              <a:t>2. Maintenance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5C2E1-086F-4532-98B3-F063F3DB01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10053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E0FB-08E7-4820-91D1-16BA21E6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Appreciation, maintenance and improvement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7D009-8C46-4FD2-8485-F0B3085D0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00FF"/>
                </a:highlight>
              </a:rPr>
              <a:t>3. Improvement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5C2E1-086F-4532-98B3-F063F3DB01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07992" y="1238502"/>
            <a:ext cx="3810001" cy="4075465"/>
          </a:xfrm>
        </p:spPr>
        <p:txBody>
          <a:bodyPr/>
          <a:lstStyle/>
          <a:p>
            <a:r>
              <a:rPr lang="en-US" dirty="0"/>
              <a:t>TO BE CONTINUE …</a:t>
            </a:r>
          </a:p>
        </p:txBody>
      </p:sp>
    </p:spTree>
    <p:extLst>
      <p:ext uri="{BB962C8B-B14F-4D97-AF65-F5344CB8AC3E}">
        <p14:creationId xmlns:p14="http://schemas.microsoft.com/office/powerpoint/2010/main" val="388358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2F0815-ED45-4226-8D6B-1B57B01FE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9619225" y="271395"/>
            <a:ext cx="1171203" cy="3531000"/>
          </a:xfrm>
        </p:spPr>
        <p:txBody>
          <a:bodyPr/>
          <a:lstStyle/>
          <a:p>
            <a:r>
              <a:rPr lang="en-US" dirty="0"/>
              <a:t>V. 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BD79B-46F2-46A6-88EF-6D0373DBA1B8}"/>
              </a:ext>
            </a:extLst>
          </p:cNvPr>
          <p:cNvSpPr txBox="1">
            <a:spLocks/>
          </p:cNvSpPr>
          <p:nvPr/>
        </p:nvSpPr>
        <p:spPr>
          <a:xfrm>
            <a:off x="1516742" y="1257552"/>
            <a:ext cx="3810001" cy="40754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BE CONTINUE …</a:t>
            </a:r>
          </a:p>
        </p:txBody>
      </p:sp>
    </p:spTree>
    <p:extLst>
      <p:ext uri="{BB962C8B-B14F-4D97-AF65-F5344CB8AC3E}">
        <p14:creationId xmlns:p14="http://schemas.microsoft.com/office/powerpoint/2010/main" val="296461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691E8-F6A4-4652-81B9-44D7E280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References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A87E1-68D1-42E6-80DF-C72546484206}"/>
              </a:ext>
            </a:extLst>
          </p:cNvPr>
          <p:cNvSpPr txBox="1"/>
          <p:nvPr/>
        </p:nvSpPr>
        <p:spPr>
          <a:xfrm>
            <a:off x="7524925" y="1052278"/>
            <a:ext cx="4018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https://mvnrepository.com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https://bootsnipp.com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https://www.w3schools.com</a:t>
            </a:r>
          </a:p>
        </p:txBody>
      </p:sp>
    </p:spTree>
    <p:extLst>
      <p:ext uri="{BB962C8B-B14F-4D97-AF65-F5344CB8AC3E}">
        <p14:creationId xmlns:p14="http://schemas.microsoft.com/office/powerpoint/2010/main" val="328253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6EF1D-297B-4918-8606-F0DBBE37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0522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D541-23F8-464C-A6DE-7E912D3D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1959873"/>
          </a:xfrm>
        </p:spPr>
        <p:txBody>
          <a:bodyPr/>
          <a:lstStyle/>
          <a:p>
            <a:r>
              <a:rPr lang="en-US" dirty="0"/>
              <a:t>I. Theme: </a:t>
            </a:r>
            <a:br>
              <a:rPr lang="en-US" dirty="0"/>
            </a:br>
            <a:r>
              <a:rPr lang="en-US" dirty="0" err="1">
                <a:solidFill>
                  <a:srgbClr val="FF0000"/>
                </a:solidFill>
              </a:rPr>
              <a:t>RedConnect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187B9-28E4-4940-AF13-7DA739D741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5999" y="2286000"/>
            <a:ext cx="5121601" cy="234472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Realizing that the development of the social network is affecting the work concentration of the employees day by day. Therefore, a program managing employee information and helping them with exchanging information about project or group task is in need. That’s why our team decides to implement this project.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91AA1-7727-481A-AFCD-A4C41537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3279497"/>
            <a:ext cx="1853977" cy="7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37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600">
        <p15:prstTrans prst="fallOve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Tools and foundation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584167" y="2112365"/>
            <a:ext cx="18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1.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665909" y="2535291"/>
            <a:ext cx="7722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Frontend: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based on HTML5, CSS,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8589F-E104-4EEB-9D86-17EEA012B3A0}"/>
              </a:ext>
            </a:extLst>
          </p:cNvPr>
          <p:cNvSpPr txBox="1"/>
          <p:nvPr/>
        </p:nvSpPr>
        <p:spPr>
          <a:xfrm>
            <a:off x="584167" y="4132434"/>
            <a:ext cx="539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Backend: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MariaDB</a:t>
            </a:r>
            <a:r>
              <a:rPr lang="en-US" dirty="0"/>
              <a:t> : database managing system.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F3C87-2C31-4CCC-B01F-82B78414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885" y="4249346"/>
            <a:ext cx="2505383" cy="779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DB269-3310-4B06-AEA5-4F476AC5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828" y="2589746"/>
            <a:ext cx="2765122" cy="1533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D77410-3806-42A0-A941-9A3C2B34E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062" y="4612525"/>
            <a:ext cx="2727888" cy="939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58EEA-91B4-4BF4-A0D3-65DE6992F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94E9B-3CAB-4622-B5AF-0E34E4BE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577" y="3031829"/>
            <a:ext cx="1841034" cy="9205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5631DC-83FE-4240-A8AE-0DA4915C48A4}"/>
              </a:ext>
            </a:extLst>
          </p:cNvPr>
          <p:cNvSpPr txBox="1"/>
          <p:nvPr/>
        </p:nvSpPr>
        <p:spPr>
          <a:xfrm>
            <a:off x="665909" y="3356636"/>
            <a:ext cx="2955189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Bootstrap 4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AEF473-BAA9-4216-9AA5-4F9CC46DD3E3}"/>
              </a:ext>
            </a:extLst>
          </p:cNvPr>
          <p:cNvSpPr txBox="1"/>
          <p:nvPr/>
        </p:nvSpPr>
        <p:spPr>
          <a:xfrm>
            <a:off x="584549" y="4891178"/>
            <a:ext cx="8288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Java : common programming language</a:t>
            </a:r>
          </a:p>
          <a:p>
            <a:pPr lvl="1"/>
            <a:r>
              <a:rPr lang="en-US" dirty="0"/>
              <a:t>        and easy to use.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842511-3ACF-4466-BD15-53D6F7054CCF}"/>
              </a:ext>
            </a:extLst>
          </p:cNvPr>
          <p:cNvSpPr txBox="1"/>
          <p:nvPr/>
        </p:nvSpPr>
        <p:spPr>
          <a:xfrm>
            <a:off x="584167" y="5649922"/>
            <a:ext cx="489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Spring framework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3523B-4914-4A3D-A474-02732900F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226" y="5452578"/>
            <a:ext cx="3300939" cy="12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3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Tools and foundation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6C09A-E991-4644-A13D-34B0E0C961D8}"/>
              </a:ext>
            </a:extLst>
          </p:cNvPr>
          <p:cNvSpPr txBox="1"/>
          <p:nvPr/>
        </p:nvSpPr>
        <p:spPr>
          <a:xfrm>
            <a:off x="1048624" y="2416029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2. Foundation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632845" y="2994492"/>
            <a:ext cx="8288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Microsoft windows 10 professional 64bit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8595F-9520-4DBC-B476-82BCC578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516" y="2060686"/>
            <a:ext cx="1852709" cy="1916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35F4A-2328-4F4D-91C7-2C159582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173" y="3623366"/>
            <a:ext cx="2711214" cy="17089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B7137-D6EA-4FF5-9707-3E6383BA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751" y="4572738"/>
            <a:ext cx="1330941" cy="13245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995CB7-CE26-4D49-8398-C01AD7B1C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571" y="3988678"/>
            <a:ext cx="2181315" cy="2289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4E78B3-D94F-4868-826B-3CFD256F5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687" y="5447435"/>
            <a:ext cx="3314700" cy="1381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1021F-89C1-467F-A49A-8A5AA72F6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252" y="2117417"/>
            <a:ext cx="2038350" cy="12763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17620-8B4F-4AA5-AF57-4DA67C25B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561" y="2057468"/>
            <a:ext cx="2233996" cy="13962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17C0A7-2021-45D8-A34B-AAB810EAF9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0318E1-6B7D-48E5-BBAB-776E1E0B2743}"/>
              </a:ext>
            </a:extLst>
          </p:cNvPr>
          <p:cNvSpPr txBox="1"/>
          <p:nvPr/>
        </p:nvSpPr>
        <p:spPr>
          <a:xfrm>
            <a:off x="632843" y="4783805"/>
            <a:ext cx="3175759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Ubuntu Server 18.04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B22A7-5DF6-4B99-A3CE-C7B0EED4CA8A}"/>
              </a:ext>
            </a:extLst>
          </p:cNvPr>
          <p:cNvSpPr txBox="1"/>
          <p:nvPr/>
        </p:nvSpPr>
        <p:spPr>
          <a:xfrm>
            <a:off x="632843" y="4156629"/>
            <a:ext cx="8288323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Oracle VM VirtualBox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53596-C582-4B6B-8F23-6C612AD39CA8}"/>
              </a:ext>
            </a:extLst>
          </p:cNvPr>
          <p:cNvSpPr txBox="1"/>
          <p:nvPr/>
        </p:nvSpPr>
        <p:spPr>
          <a:xfrm>
            <a:off x="632845" y="3529454"/>
            <a:ext cx="8288323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Elipse</a:t>
            </a:r>
            <a:r>
              <a:rPr lang="en-US" dirty="0"/>
              <a:t>, spring tool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9EE07-AFE0-4820-9506-3389BBDA35AB}"/>
              </a:ext>
            </a:extLst>
          </p:cNvPr>
          <p:cNvSpPr txBox="1"/>
          <p:nvPr/>
        </p:nvSpPr>
        <p:spPr>
          <a:xfrm>
            <a:off x="632843" y="5468568"/>
            <a:ext cx="460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Apache tomcat 9.0.22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Apache2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0BC496-9A15-4664-8AE3-38BFBA84B2E7}"/>
              </a:ext>
            </a:extLst>
          </p:cNvPr>
          <p:cNvSpPr/>
          <p:nvPr/>
        </p:nvSpPr>
        <p:spPr>
          <a:xfrm>
            <a:off x="3405930" y="1837189"/>
            <a:ext cx="4091032" cy="27515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DAFEB-590B-40DC-A0E4-DA4C0275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533" y="1123077"/>
            <a:ext cx="7247945" cy="4396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1EBEE-231A-4491-AEA2-A0DF1748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1998"/>
            <a:ext cx="1818940" cy="122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F1296E-8C10-46BB-B5C8-DA7914A23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59" y="4432184"/>
            <a:ext cx="801569" cy="1087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04C9CE-5820-4196-B493-78D97BE8D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44" y="855684"/>
            <a:ext cx="1542596" cy="1138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48883-5CBD-4581-86CC-0AB6C989B3F8}"/>
              </a:ext>
            </a:extLst>
          </p:cNvPr>
          <p:cNvSpPr txBox="1"/>
          <p:nvPr/>
        </p:nvSpPr>
        <p:spPr>
          <a:xfrm>
            <a:off x="4941115" y="1180505"/>
            <a:ext cx="192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UBUNTU SERVER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2AB331-FCE0-4C18-B40C-E1DD71BB873F}"/>
              </a:ext>
            </a:extLst>
          </p:cNvPr>
          <p:cNvSpPr/>
          <p:nvPr/>
        </p:nvSpPr>
        <p:spPr>
          <a:xfrm>
            <a:off x="5721292" y="2206305"/>
            <a:ext cx="2786543" cy="197141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0E00F5-34DD-4981-A63B-332B5060F21A}"/>
              </a:ext>
            </a:extLst>
          </p:cNvPr>
          <p:cNvSpPr/>
          <p:nvPr/>
        </p:nvSpPr>
        <p:spPr>
          <a:xfrm>
            <a:off x="6334967" y="3113563"/>
            <a:ext cx="1613112" cy="7109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mod_jk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FD9D-8632-4F68-B8A9-CE7F0A7CD64E}"/>
              </a:ext>
            </a:extLst>
          </p:cNvPr>
          <p:cNvSpPr/>
          <p:nvPr/>
        </p:nvSpPr>
        <p:spPr>
          <a:xfrm>
            <a:off x="8470059" y="4588778"/>
            <a:ext cx="1867177" cy="60820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Static content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34C1BD1-4C06-4A15-BE7C-0B4976DDE813}"/>
              </a:ext>
            </a:extLst>
          </p:cNvPr>
          <p:cNvSpPr/>
          <p:nvPr/>
        </p:nvSpPr>
        <p:spPr>
          <a:xfrm>
            <a:off x="8939866" y="2206305"/>
            <a:ext cx="2786543" cy="197141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Single Corner Snipped 30">
            <a:extLst>
              <a:ext uri="{FF2B5EF4-FFF2-40B4-BE49-F238E27FC236}">
                <a16:creationId xmlns:a16="http://schemas.microsoft.com/office/drawing/2014/main" id="{7A20A54D-FB63-45DA-8836-0A78D798CD73}"/>
              </a:ext>
            </a:extLst>
          </p:cNvPr>
          <p:cNvSpPr/>
          <p:nvPr/>
        </p:nvSpPr>
        <p:spPr>
          <a:xfrm>
            <a:off x="5089154" y="4546833"/>
            <a:ext cx="2286000" cy="803246"/>
          </a:xfrm>
          <a:prstGeom prst="snip1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Bahnschrift Light SemiCondensed" panose="020B0502040204020203" pitchFamily="34" charset="0"/>
              </a:rPr>
              <a:t>Configuration file: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Bahnschrift Light SemiCondensed" panose="020B0502040204020203" pitchFamily="34" charset="0"/>
              </a:rPr>
              <a:t>jk.conf</a:t>
            </a:r>
            <a:endParaRPr lang="en-US" sz="16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Bahnschrift Light SemiCondensed" panose="020B0502040204020203" pitchFamily="34" charset="0"/>
              </a:rPr>
              <a:t>Worker.properties</a:t>
            </a:r>
            <a:endParaRPr lang="en-US" sz="1600" dirty="0">
              <a:solidFill>
                <a:schemeClr val="bg1"/>
              </a:solidFill>
              <a:latin typeface="Bahnschrift Light SemiCondensed" panose="020B0502040204020203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791385-D249-4279-80BE-4FA16DC2499D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6232154" y="3848066"/>
            <a:ext cx="544248" cy="698767"/>
          </a:xfrm>
          <a:prstGeom prst="line">
            <a:avLst/>
          </a:prstGeom>
          <a:ln w="2857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7F695D3B-CA12-48FB-B1EF-72F377537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3173" y="2206305"/>
            <a:ext cx="1579927" cy="7470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916F100-9C43-4E47-906D-839D6A228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558" y="2218411"/>
            <a:ext cx="1721136" cy="71097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A854636-2477-4651-9F00-FD3926C6D270}"/>
              </a:ext>
            </a:extLst>
          </p:cNvPr>
          <p:cNvSpPr/>
          <p:nvPr/>
        </p:nvSpPr>
        <p:spPr>
          <a:xfrm>
            <a:off x="9320236" y="3312523"/>
            <a:ext cx="1017000" cy="4205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Black" panose="020B0A04020102020204" pitchFamily="34" charset="0"/>
              </a:rPr>
              <a:t>Tomcat1 server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EC062E-DFDB-4B42-AC5B-15D05352FD8D}"/>
              </a:ext>
            </a:extLst>
          </p:cNvPr>
          <p:cNvSpPr/>
          <p:nvPr/>
        </p:nvSpPr>
        <p:spPr>
          <a:xfrm>
            <a:off x="10595986" y="3321516"/>
            <a:ext cx="1016999" cy="4115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Black" panose="020B0A04020102020204" pitchFamily="34" charset="0"/>
              </a:rPr>
              <a:t>Tomcat2 server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829986-873F-4275-B098-E73BD4D934B5}"/>
              </a:ext>
            </a:extLst>
          </p:cNvPr>
          <p:cNvSpPr txBox="1"/>
          <p:nvPr/>
        </p:nvSpPr>
        <p:spPr>
          <a:xfrm>
            <a:off x="9743832" y="3848066"/>
            <a:ext cx="164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&lt;&lt;worker&gt;&gt;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F946248-DF32-4CB5-9F06-AF200FE432F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7141523" y="3824534"/>
            <a:ext cx="1979987" cy="75534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13A0B89-A6C2-4E4D-AAE0-E3FEECE71EAE}"/>
              </a:ext>
            </a:extLst>
          </p:cNvPr>
          <p:cNvCxnSpPr>
            <a:cxnSpLocks/>
          </p:cNvCxnSpPr>
          <p:nvPr/>
        </p:nvCxnSpPr>
        <p:spPr>
          <a:xfrm>
            <a:off x="7954304" y="3429000"/>
            <a:ext cx="1010873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A359854-F532-4274-84C4-332D433AD254}"/>
              </a:ext>
            </a:extLst>
          </p:cNvPr>
          <p:cNvCxnSpPr>
            <a:cxnSpLocks/>
          </p:cNvCxnSpPr>
          <p:nvPr/>
        </p:nvCxnSpPr>
        <p:spPr>
          <a:xfrm>
            <a:off x="1740666" y="1699406"/>
            <a:ext cx="1363161" cy="744775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D80D869-2FA9-4DF5-8FC1-0F17D16AB064}"/>
              </a:ext>
            </a:extLst>
          </p:cNvPr>
          <p:cNvCxnSpPr>
            <a:cxnSpLocks/>
          </p:cNvCxnSpPr>
          <p:nvPr/>
        </p:nvCxnSpPr>
        <p:spPr>
          <a:xfrm>
            <a:off x="1551963" y="3355367"/>
            <a:ext cx="568446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705ABE5-2CCE-4D11-AD85-ADDFEE9DE4C3}"/>
              </a:ext>
            </a:extLst>
          </p:cNvPr>
          <p:cNvCxnSpPr>
            <a:cxnSpLocks/>
          </p:cNvCxnSpPr>
          <p:nvPr/>
        </p:nvCxnSpPr>
        <p:spPr>
          <a:xfrm flipV="1">
            <a:off x="1441136" y="3914285"/>
            <a:ext cx="1445272" cy="1024749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2C3A8C8-58D4-43DF-9E7D-7A3CDC1D9610}"/>
              </a:ext>
            </a:extLst>
          </p:cNvPr>
          <p:cNvSpPr txBox="1"/>
          <p:nvPr/>
        </p:nvSpPr>
        <p:spPr>
          <a:xfrm>
            <a:off x="549059" y="517130"/>
            <a:ext cx="906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&lt;user&gt;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A1F5AA-496B-4F44-A378-06A639EE1EB2}"/>
              </a:ext>
            </a:extLst>
          </p:cNvPr>
          <p:cNvSpPr txBox="1"/>
          <p:nvPr/>
        </p:nvSpPr>
        <p:spPr>
          <a:xfrm>
            <a:off x="12585" y="2828348"/>
            <a:ext cx="906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&lt;user&gt;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1C045E-6D1D-42ED-8EA9-9C07B55B75BC}"/>
              </a:ext>
            </a:extLst>
          </p:cNvPr>
          <p:cNvSpPr txBox="1"/>
          <p:nvPr/>
        </p:nvSpPr>
        <p:spPr>
          <a:xfrm>
            <a:off x="206020" y="5522725"/>
            <a:ext cx="906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&lt;user&gt;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552F442-256B-49A4-9A53-245C57E729F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160939" y="3183451"/>
            <a:ext cx="1560353" cy="856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loud 83">
            <a:extLst>
              <a:ext uri="{FF2B5EF4-FFF2-40B4-BE49-F238E27FC236}">
                <a16:creationId xmlns:a16="http://schemas.microsoft.com/office/drawing/2014/main" id="{53AA6F89-0C00-4163-B0D2-551BAAE24BDD}"/>
              </a:ext>
            </a:extLst>
          </p:cNvPr>
          <p:cNvSpPr/>
          <p:nvPr/>
        </p:nvSpPr>
        <p:spPr>
          <a:xfrm>
            <a:off x="2126634" y="2523985"/>
            <a:ext cx="1975841" cy="1377995"/>
          </a:xfrm>
          <a:prstGeom prst="cloud">
            <a:avLst/>
          </a:prstGeom>
          <a:solidFill>
            <a:srgbClr val="FFFF00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SlantUp">
              <a:avLst/>
            </a:prstTxWarp>
            <a:noAutofit/>
          </a:bodyPr>
          <a:lstStyle/>
          <a:p>
            <a:pPr algn="ctr"/>
            <a:r>
              <a:rPr lang="en-US" sz="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INTERNET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E120E5-9395-4D8A-B3BB-F96DF76CAF77}"/>
              </a:ext>
            </a:extLst>
          </p:cNvPr>
          <p:cNvSpPr txBox="1"/>
          <p:nvPr/>
        </p:nvSpPr>
        <p:spPr>
          <a:xfrm>
            <a:off x="2329176" y="18693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3. Server configuration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9EE051-43CF-459D-9A64-214EBC9CAD2F}"/>
              </a:ext>
            </a:extLst>
          </p:cNvPr>
          <p:cNvSpPr txBox="1"/>
          <p:nvPr/>
        </p:nvSpPr>
        <p:spPr>
          <a:xfrm>
            <a:off x="8212352" y="3130495"/>
            <a:ext cx="906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AJP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3A6121-AB87-49C9-9D69-3A2065928DA2}"/>
              </a:ext>
            </a:extLst>
          </p:cNvPr>
          <p:cNvSpPr txBox="1"/>
          <p:nvPr/>
        </p:nvSpPr>
        <p:spPr>
          <a:xfrm>
            <a:off x="7964091" y="3404584"/>
            <a:ext cx="1341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connection </a:t>
            </a:r>
          </a:p>
        </p:txBody>
      </p:sp>
    </p:spTree>
    <p:extLst>
      <p:ext uri="{BB962C8B-B14F-4D97-AF65-F5344CB8AC3E}">
        <p14:creationId xmlns:p14="http://schemas.microsoft.com/office/powerpoint/2010/main" val="359400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A8C-E9B8-4B1B-8B6E-0DA7EB6D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System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FA37-DB3B-4FEC-8108-F35520C02CBA}"/>
              </a:ext>
            </a:extLst>
          </p:cNvPr>
          <p:cNvSpPr txBox="1"/>
          <p:nvPr/>
        </p:nvSpPr>
        <p:spPr>
          <a:xfrm>
            <a:off x="1602297" y="3057572"/>
            <a:ext cx="8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EC601F-BBE5-4545-90D4-57BB440D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009" y="110580"/>
            <a:ext cx="1215941" cy="5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2275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EE1B44-06BA-42C1-9593-26238186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85737"/>
            <a:ext cx="9372600" cy="6486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5FFD12-2185-416B-8869-E832BDE39BE8}"/>
              </a:ext>
            </a:extLst>
          </p:cNvPr>
          <p:cNvSpPr txBox="1"/>
          <p:nvPr/>
        </p:nvSpPr>
        <p:spPr>
          <a:xfrm>
            <a:off x="7649449" y="282428"/>
            <a:ext cx="275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1. </a:t>
            </a:r>
            <a:r>
              <a:rPr lang="en-US" dirty="0" err="1">
                <a:highlight>
                  <a:srgbClr val="FF00FF"/>
                </a:highlight>
              </a:rPr>
              <a:t>UseCase</a:t>
            </a:r>
            <a:r>
              <a:rPr lang="en-US" dirty="0">
                <a:highlight>
                  <a:srgbClr val="FF00FF"/>
                </a:highlight>
              </a:rPr>
              <a:t> Diagram </a:t>
            </a:r>
          </a:p>
        </p:txBody>
      </p:sp>
    </p:spTree>
    <p:extLst>
      <p:ext uri="{BB962C8B-B14F-4D97-AF65-F5344CB8AC3E}">
        <p14:creationId xmlns:p14="http://schemas.microsoft.com/office/powerpoint/2010/main" val="205212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FE271-D81E-4616-914C-596A3778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85" y="61178"/>
            <a:ext cx="9517110" cy="6686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E8ECF4-2197-4C61-BDAD-AFE3736CB1A4}"/>
              </a:ext>
            </a:extLst>
          </p:cNvPr>
          <p:cNvCxnSpPr>
            <a:cxnSpLocks/>
          </p:cNvCxnSpPr>
          <p:nvPr/>
        </p:nvCxnSpPr>
        <p:spPr>
          <a:xfrm>
            <a:off x="2600587" y="3565321"/>
            <a:ext cx="0" cy="121640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64DB299-7720-415D-A0D7-E4755C2C25E1}"/>
              </a:ext>
            </a:extLst>
          </p:cNvPr>
          <p:cNvCxnSpPr>
            <a:cxnSpLocks/>
          </p:cNvCxnSpPr>
          <p:nvPr/>
        </p:nvCxnSpPr>
        <p:spPr>
          <a:xfrm flipV="1">
            <a:off x="2785145" y="2382473"/>
            <a:ext cx="864066" cy="167780"/>
          </a:xfrm>
          <a:prstGeom prst="bentConnector3">
            <a:avLst>
              <a:gd name="adj1" fmla="val 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7A57C0-3685-4AF5-A9A3-370AFB252CA5}"/>
              </a:ext>
            </a:extLst>
          </p:cNvPr>
          <p:cNvCxnSpPr>
            <a:cxnSpLocks/>
          </p:cNvCxnSpPr>
          <p:nvPr/>
        </p:nvCxnSpPr>
        <p:spPr>
          <a:xfrm>
            <a:off x="4044892" y="4781725"/>
            <a:ext cx="0" cy="68090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4E69D1-089E-424A-B219-0A24146709F8}"/>
              </a:ext>
            </a:extLst>
          </p:cNvPr>
          <p:cNvCxnSpPr>
            <a:cxnSpLocks/>
          </p:cNvCxnSpPr>
          <p:nvPr/>
        </p:nvCxnSpPr>
        <p:spPr>
          <a:xfrm>
            <a:off x="4222459" y="3429000"/>
            <a:ext cx="0" cy="40756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A49286-999E-4072-8894-3F29F11599C3}"/>
              </a:ext>
            </a:extLst>
          </p:cNvPr>
          <p:cNvCxnSpPr>
            <a:cxnSpLocks/>
          </p:cNvCxnSpPr>
          <p:nvPr/>
        </p:nvCxnSpPr>
        <p:spPr>
          <a:xfrm>
            <a:off x="7913615" y="1310081"/>
            <a:ext cx="0" cy="22510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001BBA-77E0-4300-B0E6-D2EF8FF05D3B}"/>
              </a:ext>
            </a:extLst>
          </p:cNvPr>
          <p:cNvCxnSpPr>
            <a:cxnSpLocks/>
          </p:cNvCxnSpPr>
          <p:nvPr/>
        </p:nvCxnSpPr>
        <p:spPr>
          <a:xfrm flipH="1">
            <a:off x="6635692" y="812334"/>
            <a:ext cx="38030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7BB444B-5917-4BE1-94FD-536227B28DFA}"/>
              </a:ext>
            </a:extLst>
          </p:cNvPr>
          <p:cNvCxnSpPr>
            <a:cxnSpLocks/>
          </p:cNvCxnSpPr>
          <p:nvPr/>
        </p:nvCxnSpPr>
        <p:spPr>
          <a:xfrm flipH="1">
            <a:off x="8808440" y="936072"/>
            <a:ext cx="17616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81719A-ACC5-4381-BE41-7E40DC4326DC}"/>
              </a:ext>
            </a:extLst>
          </p:cNvPr>
          <p:cNvCxnSpPr>
            <a:cxnSpLocks/>
          </p:cNvCxnSpPr>
          <p:nvPr/>
        </p:nvCxnSpPr>
        <p:spPr>
          <a:xfrm flipH="1">
            <a:off x="8808439" y="4519571"/>
            <a:ext cx="17616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73F3299-F501-402C-B641-273D60F64327}"/>
              </a:ext>
            </a:extLst>
          </p:cNvPr>
          <p:cNvCxnSpPr>
            <a:cxnSpLocks/>
          </p:cNvCxnSpPr>
          <p:nvPr/>
        </p:nvCxnSpPr>
        <p:spPr>
          <a:xfrm flipV="1">
            <a:off x="5461234" y="1115736"/>
            <a:ext cx="1554759" cy="822120"/>
          </a:xfrm>
          <a:prstGeom prst="bentConnector3">
            <a:avLst>
              <a:gd name="adj1" fmla="val 82374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B108D56-D949-4218-9376-0C23F22FD848}"/>
              </a:ext>
            </a:extLst>
          </p:cNvPr>
          <p:cNvCxnSpPr>
            <a:cxnSpLocks/>
          </p:cNvCxnSpPr>
          <p:nvPr/>
        </p:nvCxnSpPr>
        <p:spPr>
          <a:xfrm flipV="1">
            <a:off x="5754237" y="110579"/>
            <a:ext cx="5185007" cy="201043"/>
          </a:xfrm>
          <a:prstGeom prst="bentConnector3">
            <a:avLst>
              <a:gd name="adj1" fmla="val 168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B6C3560-A78C-48DC-99DF-22DA63FA81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59242" y="2239569"/>
            <a:ext cx="4408991" cy="151013"/>
          </a:xfrm>
          <a:prstGeom prst="bentConnector3">
            <a:avLst>
              <a:gd name="adj1" fmla="val -9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2EA70C8-F959-49AB-8EBE-750B6649C86C}"/>
              </a:ext>
            </a:extLst>
          </p:cNvPr>
          <p:cNvCxnSpPr>
            <a:cxnSpLocks/>
          </p:cNvCxnSpPr>
          <p:nvPr/>
        </p:nvCxnSpPr>
        <p:spPr>
          <a:xfrm>
            <a:off x="5290658" y="3565321"/>
            <a:ext cx="4930236" cy="186716"/>
          </a:xfrm>
          <a:prstGeom prst="bentConnector3">
            <a:avLst>
              <a:gd name="adj1" fmla="val 100025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8F68AF-F2CF-4EF2-816C-DC664EAF223B}"/>
              </a:ext>
            </a:extLst>
          </p:cNvPr>
          <p:cNvCxnSpPr>
            <a:cxnSpLocks/>
          </p:cNvCxnSpPr>
          <p:nvPr/>
        </p:nvCxnSpPr>
        <p:spPr>
          <a:xfrm>
            <a:off x="5290658" y="3428999"/>
            <a:ext cx="0" cy="13632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07480512-ED5E-4480-B347-1C5164DA50D8}"/>
              </a:ext>
            </a:extLst>
          </p:cNvPr>
          <p:cNvCxnSpPr>
            <a:cxnSpLocks/>
          </p:cNvCxnSpPr>
          <p:nvPr/>
        </p:nvCxnSpPr>
        <p:spPr>
          <a:xfrm flipV="1">
            <a:off x="5436056" y="2909678"/>
            <a:ext cx="2477559" cy="196286"/>
          </a:xfrm>
          <a:prstGeom prst="bentConnector3">
            <a:avLst>
              <a:gd name="adj1" fmla="val 100113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BC88E0F-E14B-44A8-82BB-54AB257EDD43}"/>
              </a:ext>
            </a:extLst>
          </p:cNvPr>
          <p:cNvCxnSpPr>
            <a:cxnSpLocks/>
          </p:cNvCxnSpPr>
          <p:nvPr/>
        </p:nvCxnSpPr>
        <p:spPr>
          <a:xfrm flipV="1">
            <a:off x="5638800" y="5285044"/>
            <a:ext cx="4511079" cy="167270"/>
          </a:xfrm>
          <a:prstGeom prst="bentConnector3">
            <a:avLst>
              <a:gd name="adj1" fmla="val 100147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8E6CD8B-6352-4A47-9437-FD5A4745EA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48239" y="5452314"/>
            <a:ext cx="805999" cy="48374"/>
          </a:xfrm>
          <a:prstGeom prst="bentConnector3">
            <a:avLst>
              <a:gd name="adj1" fmla="val 99043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97B0056C-8006-4DAA-AF44-F51D07E7E8F0}"/>
              </a:ext>
            </a:extLst>
          </p:cNvPr>
          <p:cNvCxnSpPr>
            <a:cxnSpLocks/>
          </p:cNvCxnSpPr>
          <p:nvPr/>
        </p:nvCxnSpPr>
        <p:spPr>
          <a:xfrm flipV="1">
            <a:off x="5754237" y="5108051"/>
            <a:ext cx="2246763" cy="145218"/>
          </a:xfrm>
          <a:prstGeom prst="bentConnector3">
            <a:avLst>
              <a:gd name="adj1" fmla="val 100025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CE0F174-B0CD-4159-919C-285E729FE7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76776" y="5253269"/>
            <a:ext cx="1077463" cy="223232"/>
          </a:xfrm>
          <a:prstGeom prst="bentConnector3">
            <a:avLst>
              <a:gd name="adj1" fmla="val 99505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4E2B9BB-BD49-4732-8F61-A5879BEF83EA}"/>
              </a:ext>
            </a:extLst>
          </p:cNvPr>
          <p:cNvCxnSpPr>
            <a:cxnSpLocks/>
          </p:cNvCxnSpPr>
          <p:nvPr/>
        </p:nvCxnSpPr>
        <p:spPr>
          <a:xfrm>
            <a:off x="6026170" y="3727311"/>
            <a:ext cx="2224067" cy="144125"/>
          </a:xfrm>
          <a:prstGeom prst="bentConnector3">
            <a:avLst>
              <a:gd name="adj1" fmla="val 99679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8CB15C79-4B6C-4E04-A4AC-2F38017A0F3A}"/>
              </a:ext>
            </a:extLst>
          </p:cNvPr>
          <p:cNvCxnSpPr>
            <a:cxnSpLocks/>
          </p:cNvCxnSpPr>
          <p:nvPr/>
        </p:nvCxnSpPr>
        <p:spPr>
          <a:xfrm>
            <a:off x="4948238" y="3424551"/>
            <a:ext cx="1182133" cy="302760"/>
          </a:xfrm>
          <a:prstGeom prst="bentConnector3">
            <a:avLst>
              <a:gd name="adj1" fmla="val -762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8B0D25AB-02C4-4362-A534-913DC51CAE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76632" y="999314"/>
            <a:ext cx="714462" cy="340503"/>
          </a:xfrm>
          <a:prstGeom prst="bentConnector3">
            <a:avLst>
              <a:gd name="adj1" fmla="val 101994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0A4B0201-7431-44FA-89F3-01A2B3EC7641}"/>
              </a:ext>
            </a:extLst>
          </p:cNvPr>
          <p:cNvCxnSpPr>
            <a:cxnSpLocks/>
          </p:cNvCxnSpPr>
          <p:nvPr/>
        </p:nvCxnSpPr>
        <p:spPr>
          <a:xfrm>
            <a:off x="5067300" y="3812944"/>
            <a:ext cx="1226440" cy="93324"/>
          </a:xfrm>
          <a:prstGeom prst="bentConnector3">
            <a:avLst>
              <a:gd name="adj1" fmla="val 98152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244E0063-2158-4ECC-B764-DFFF5A88A32F}"/>
              </a:ext>
            </a:extLst>
          </p:cNvPr>
          <p:cNvCxnSpPr>
            <a:cxnSpLocks/>
          </p:cNvCxnSpPr>
          <p:nvPr/>
        </p:nvCxnSpPr>
        <p:spPr>
          <a:xfrm>
            <a:off x="4563611" y="3424201"/>
            <a:ext cx="503689" cy="398080"/>
          </a:xfrm>
          <a:prstGeom prst="bentConnector3">
            <a:avLst>
              <a:gd name="adj1" fmla="val -2949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500373F8-F796-4F41-B544-CD015F9C394F}"/>
              </a:ext>
            </a:extLst>
          </p:cNvPr>
          <p:cNvCxnSpPr>
            <a:cxnSpLocks/>
          </p:cNvCxnSpPr>
          <p:nvPr/>
        </p:nvCxnSpPr>
        <p:spPr>
          <a:xfrm flipV="1">
            <a:off x="5143500" y="4912323"/>
            <a:ext cx="1150240" cy="160896"/>
          </a:xfrm>
          <a:prstGeom prst="bentConnector3">
            <a:avLst>
              <a:gd name="adj1" fmla="val 98857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7484BBF9-AC90-4609-BB30-D3F1123B7C06}"/>
              </a:ext>
            </a:extLst>
          </p:cNvPr>
          <p:cNvCxnSpPr>
            <a:cxnSpLocks/>
          </p:cNvCxnSpPr>
          <p:nvPr/>
        </p:nvCxnSpPr>
        <p:spPr>
          <a:xfrm flipV="1">
            <a:off x="4314825" y="5073220"/>
            <a:ext cx="828675" cy="386729"/>
          </a:xfrm>
          <a:prstGeom prst="bentConnector3">
            <a:avLst>
              <a:gd name="adj1" fmla="val 575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03A5FAE1-BA92-4DCB-87E1-F4B6EE3F2DDD}"/>
              </a:ext>
            </a:extLst>
          </p:cNvPr>
          <p:cNvCxnSpPr>
            <a:cxnSpLocks/>
          </p:cNvCxnSpPr>
          <p:nvPr/>
        </p:nvCxnSpPr>
        <p:spPr>
          <a:xfrm>
            <a:off x="2400300" y="5972175"/>
            <a:ext cx="1248911" cy="266700"/>
          </a:xfrm>
          <a:prstGeom prst="bentConnector3">
            <a:avLst>
              <a:gd name="adj1" fmla="val 427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436580F5-ADF5-4B37-9C8C-3EF3398E4AF5}"/>
              </a:ext>
            </a:extLst>
          </p:cNvPr>
          <p:cNvCxnSpPr>
            <a:cxnSpLocks/>
          </p:cNvCxnSpPr>
          <p:nvPr/>
        </p:nvCxnSpPr>
        <p:spPr>
          <a:xfrm>
            <a:off x="1628775" y="5619750"/>
            <a:ext cx="1952625" cy="809625"/>
          </a:xfrm>
          <a:prstGeom prst="bentConnector3">
            <a:avLst>
              <a:gd name="adj1" fmla="val -244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2D834158-86C1-4E3F-B753-35A84EEC1C6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5306" y="2863436"/>
            <a:ext cx="3495282" cy="2017347"/>
          </a:xfrm>
          <a:prstGeom prst="bentConnector3">
            <a:avLst>
              <a:gd name="adj1" fmla="val 100414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2AAFEDF1-9E23-4D1F-A745-4BEF3DEA448C}"/>
              </a:ext>
            </a:extLst>
          </p:cNvPr>
          <p:cNvCxnSpPr>
            <a:cxnSpLocks/>
          </p:cNvCxnSpPr>
          <p:nvPr/>
        </p:nvCxnSpPr>
        <p:spPr>
          <a:xfrm flipV="1">
            <a:off x="8805241" y="2028952"/>
            <a:ext cx="1081709" cy="169244"/>
          </a:xfrm>
          <a:prstGeom prst="bentConnector3">
            <a:avLst>
              <a:gd name="adj1" fmla="val 100191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Process 156">
            <a:extLst>
              <a:ext uri="{FF2B5EF4-FFF2-40B4-BE49-F238E27FC236}">
                <a16:creationId xmlns:a16="http://schemas.microsoft.com/office/drawing/2014/main" id="{49241B19-47CF-4AF2-9F15-F48F8FBA9222}"/>
              </a:ext>
            </a:extLst>
          </p:cNvPr>
          <p:cNvSpPr/>
          <p:nvPr/>
        </p:nvSpPr>
        <p:spPr>
          <a:xfrm>
            <a:off x="3733800" y="1628775"/>
            <a:ext cx="1614357" cy="1700456"/>
          </a:xfrm>
          <a:prstGeom prst="flowChartProcess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lowchart: Process 157">
            <a:extLst>
              <a:ext uri="{FF2B5EF4-FFF2-40B4-BE49-F238E27FC236}">
                <a16:creationId xmlns:a16="http://schemas.microsoft.com/office/drawing/2014/main" id="{9E0EDB46-96E4-4621-91F9-D28892A730DC}"/>
              </a:ext>
            </a:extLst>
          </p:cNvPr>
          <p:cNvSpPr/>
          <p:nvPr/>
        </p:nvSpPr>
        <p:spPr>
          <a:xfrm>
            <a:off x="7095080" y="3946650"/>
            <a:ext cx="1625714" cy="1113022"/>
          </a:xfrm>
          <a:prstGeom prst="flowChartProcess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Process 158">
            <a:extLst>
              <a:ext uri="{FF2B5EF4-FFF2-40B4-BE49-F238E27FC236}">
                <a16:creationId xmlns:a16="http://schemas.microsoft.com/office/drawing/2014/main" id="{18C2A37E-3593-4840-86E6-4C75A1BA4D09}"/>
              </a:ext>
            </a:extLst>
          </p:cNvPr>
          <p:cNvSpPr/>
          <p:nvPr/>
        </p:nvSpPr>
        <p:spPr>
          <a:xfrm>
            <a:off x="5200128" y="4001689"/>
            <a:ext cx="1625714" cy="780036"/>
          </a:xfrm>
          <a:prstGeom prst="flowChartProcess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lowchart: Process 159">
            <a:extLst>
              <a:ext uri="{FF2B5EF4-FFF2-40B4-BE49-F238E27FC236}">
                <a16:creationId xmlns:a16="http://schemas.microsoft.com/office/drawing/2014/main" id="{EEE58E11-D1FD-4DCD-8D33-AED2A54F9698}"/>
              </a:ext>
            </a:extLst>
          </p:cNvPr>
          <p:cNvSpPr/>
          <p:nvPr/>
        </p:nvSpPr>
        <p:spPr>
          <a:xfrm>
            <a:off x="3219088" y="3906268"/>
            <a:ext cx="1632984" cy="780036"/>
          </a:xfrm>
          <a:prstGeom prst="flowChartProcess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lowchart: Process 160">
            <a:extLst>
              <a:ext uri="{FF2B5EF4-FFF2-40B4-BE49-F238E27FC236}">
                <a16:creationId xmlns:a16="http://schemas.microsoft.com/office/drawing/2014/main" id="{B77DD7B0-D8F4-453A-A617-9E89281F0926}"/>
              </a:ext>
            </a:extLst>
          </p:cNvPr>
          <p:cNvSpPr/>
          <p:nvPr/>
        </p:nvSpPr>
        <p:spPr>
          <a:xfrm>
            <a:off x="1962928" y="2654201"/>
            <a:ext cx="1614358" cy="780036"/>
          </a:xfrm>
          <a:prstGeom prst="flowChartProcess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1FC9FBEC-0D8E-44CC-9FEF-A2312B87365E}"/>
              </a:ext>
            </a:extLst>
          </p:cNvPr>
          <p:cNvSpPr/>
          <p:nvPr/>
        </p:nvSpPr>
        <p:spPr>
          <a:xfrm>
            <a:off x="9068850" y="3861160"/>
            <a:ext cx="1614358" cy="1375507"/>
          </a:xfrm>
          <a:prstGeom prst="flowChartProcess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lowchart: Process 162">
            <a:extLst>
              <a:ext uri="{FF2B5EF4-FFF2-40B4-BE49-F238E27FC236}">
                <a16:creationId xmlns:a16="http://schemas.microsoft.com/office/drawing/2014/main" id="{46DF77FD-B413-43F9-A031-F6E2AA68D45F}"/>
              </a:ext>
            </a:extLst>
          </p:cNvPr>
          <p:cNvSpPr/>
          <p:nvPr/>
        </p:nvSpPr>
        <p:spPr>
          <a:xfrm>
            <a:off x="3704525" y="5565372"/>
            <a:ext cx="1614358" cy="1182049"/>
          </a:xfrm>
          <a:prstGeom prst="flowChartProcess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Process 163">
            <a:extLst>
              <a:ext uri="{FF2B5EF4-FFF2-40B4-BE49-F238E27FC236}">
                <a16:creationId xmlns:a16="http://schemas.microsoft.com/office/drawing/2014/main" id="{D184B78A-B904-48C6-9784-781703E30201}"/>
              </a:ext>
            </a:extLst>
          </p:cNvPr>
          <p:cNvSpPr/>
          <p:nvPr/>
        </p:nvSpPr>
        <p:spPr>
          <a:xfrm>
            <a:off x="1871662" y="4911793"/>
            <a:ext cx="1614358" cy="973331"/>
          </a:xfrm>
          <a:prstGeom prst="flowChartProcess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Process 164">
            <a:extLst>
              <a:ext uri="{FF2B5EF4-FFF2-40B4-BE49-F238E27FC236}">
                <a16:creationId xmlns:a16="http://schemas.microsoft.com/office/drawing/2014/main" id="{BBD3574D-C360-4F82-A676-DBC77CD05C48}"/>
              </a:ext>
            </a:extLst>
          </p:cNvPr>
          <p:cNvSpPr/>
          <p:nvPr/>
        </p:nvSpPr>
        <p:spPr>
          <a:xfrm>
            <a:off x="7106295" y="1626908"/>
            <a:ext cx="1614358" cy="1152517"/>
          </a:xfrm>
          <a:prstGeom prst="flowChartProcess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lowchart: Process 165">
            <a:extLst>
              <a:ext uri="{FF2B5EF4-FFF2-40B4-BE49-F238E27FC236}">
                <a16:creationId xmlns:a16="http://schemas.microsoft.com/office/drawing/2014/main" id="{311B9AC3-B959-4C35-977B-B04BD0F40AC6}"/>
              </a:ext>
            </a:extLst>
          </p:cNvPr>
          <p:cNvSpPr/>
          <p:nvPr/>
        </p:nvSpPr>
        <p:spPr>
          <a:xfrm>
            <a:off x="9089632" y="757036"/>
            <a:ext cx="1614358" cy="1162793"/>
          </a:xfrm>
          <a:prstGeom prst="flowChartProcess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lowchart: Process 166">
            <a:extLst>
              <a:ext uri="{FF2B5EF4-FFF2-40B4-BE49-F238E27FC236}">
                <a16:creationId xmlns:a16="http://schemas.microsoft.com/office/drawing/2014/main" id="{B1F898F8-5139-4D2B-93C4-51B41CF8897A}"/>
              </a:ext>
            </a:extLst>
          </p:cNvPr>
          <p:cNvSpPr/>
          <p:nvPr/>
        </p:nvSpPr>
        <p:spPr>
          <a:xfrm>
            <a:off x="4979214" y="400684"/>
            <a:ext cx="1614358" cy="822120"/>
          </a:xfrm>
          <a:prstGeom prst="flowChartProcess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lowchart: Process 167">
            <a:extLst>
              <a:ext uri="{FF2B5EF4-FFF2-40B4-BE49-F238E27FC236}">
                <a16:creationId xmlns:a16="http://schemas.microsoft.com/office/drawing/2014/main" id="{FF414395-62A3-4579-8A66-2DC1642554DC}"/>
              </a:ext>
            </a:extLst>
          </p:cNvPr>
          <p:cNvSpPr/>
          <p:nvPr/>
        </p:nvSpPr>
        <p:spPr>
          <a:xfrm>
            <a:off x="7113535" y="413110"/>
            <a:ext cx="1614358" cy="805248"/>
          </a:xfrm>
          <a:prstGeom prst="flowChartProcess">
            <a:avLst/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2199431-6687-4C83-8995-AA58115CCBD2}"/>
              </a:ext>
            </a:extLst>
          </p:cNvPr>
          <p:cNvSpPr txBox="1"/>
          <p:nvPr/>
        </p:nvSpPr>
        <p:spPr>
          <a:xfrm>
            <a:off x="1619151" y="216018"/>
            <a:ext cx="259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2. ERD Diagram </a:t>
            </a:r>
          </a:p>
        </p:txBody>
      </p:sp>
    </p:spTree>
    <p:extLst>
      <p:ext uri="{BB962C8B-B14F-4D97-AF65-F5344CB8AC3E}">
        <p14:creationId xmlns:p14="http://schemas.microsoft.com/office/powerpoint/2010/main" val="4268854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2156</TotalTime>
  <Words>435</Words>
  <Application>Microsoft Office PowerPoint</Application>
  <PresentationFormat>Widescreen</PresentationFormat>
  <Paragraphs>119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Bahnschrift Light SemiCondensed</vt:lpstr>
      <vt:lpstr>Book Antiqua</vt:lpstr>
      <vt:lpstr>Century Gothic</vt:lpstr>
      <vt:lpstr>Wingdings</vt:lpstr>
      <vt:lpstr>Wingdings 2</vt:lpstr>
      <vt:lpstr>Quotable</vt:lpstr>
      <vt:lpstr>Project Reporting RedConnect</vt:lpstr>
      <vt:lpstr>CONTENT</vt:lpstr>
      <vt:lpstr>I. Theme:  RedConnect </vt:lpstr>
      <vt:lpstr>II. Tools and foundation</vt:lpstr>
      <vt:lpstr>II. Tools and foundation</vt:lpstr>
      <vt:lpstr>PowerPoint Presentation</vt:lpstr>
      <vt:lpstr>III. System design</vt:lpstr>
      <vt:lpstr>PowerPoint Presentation</vt:lpstr>
      <vt:lpstr>PowerPoint Presentation</vt:lpstr>
      <vt:lpstr>III. System design</vt:lpstr>
      <vt:lpstr>III. System design</vt:lpstr>
      <vt:lpstr>III. System design</vt:lpstr>
      <vt:lpstr>III. System design</vt:lpstr>
      <vt:lpstr>III. System design</vt:lpstr>
      <vt:lpstr>III. System design</vt:lpstr>
      <vt:lpstr>III. System design</vt:lpstr>
      <vt:lpstr>III. System design</vt:lpstr>
      <vt:lpstr>III. System design</vt:lpstr>
      <vt:lpstr>III. System design</vt:lpstr>
      <vt:lpstr>III. System design</vt:lpstr>
      <vt:lpstr>IV. Appreciation, maintenance and improvement </vt:lpstr>
      <vt:lpstr>IV. Appreciation, maintenance and improvement </vt:lpstr>
      <vt:lpstr>IV. Appreciation, maintenance and improvement </vt:lpstr>
      <vt:lpstr>V. Conclusion</vt:lpstr>
      <vt:lpstr>VI. References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RedConnect</dc:title>
  <dc:creator>SV05</dc:creator>
  <cp:lastModifiedBy>Lê Chí Công</cp:lastModifiedBy>
  <cp:revision>467</cp:revision>
  <dcterms:created xsi:type="dcterms:W3CDTF">2019-09-10T02:50:26Z</dcterms:created>
  <dcterms:modified xsi:type="dcterms:W3CDTF">2019-09-17T09:26:49Z</dcterms:modified>
</cp:coreProperties>
</file>